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5" r:id="rId8"/>
    <p:sldId id="267" r:id="rId9"/>
    <p:sldId id="268" r:id="rId10"/>
    <p:sldId id="269" r:id="rId11"/>
    <p:sldId id="263" r:id="rId12"/>
    <p:sldId id="25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01B1C-8A09-4C9B-A567-93D2E8BB05C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5B77F8-2E0A-4523-8916-FB2FA39DA13C}">
      <dgm:prSet phldrT="[Texte]"/>
      <dgm:spPr/>
      <dgm:t>
        <a:bodyPr/>
        <a:lstStyle/>
        <a:p>
          <a:r>
            <a:rPr lang="fr-FR" dirty="0" err="1" smtClean="0"/>
            <a:t>Speedo</a:t>
          </a:r>
          <a:endParaRPr lang="fr-FR" dirty="0"/>
        </a:p>
      </dgm:t>
    </dgm:pt>
    <dgm:pt modelId="{87219261-EEFC-47D4-B602-9929CDCE0060}" type="parTrans" cxnId="{F19F003C-41F1-47CE-8DD8-3EA730261747}">
      <dgm:prSet/>
      <dgm:spPr/>
      <dgm:t>
        <a:bodyPr/>
        <a:lstStyle/>
        <a:p>
          <a:endParaRPr lang="fr-FR"/>
        </a:p>
      </dgm:t>
    </dgm:pt>
    <dgm:pt modelId="{38BDC487-F57E-421D-AB33-213360C75BC1}" type="sibTrans" cxnId="{F19F003C-41F1-47CE-8DD8-3EA730261747}">
      <dgm:prSet/>
      <dgm:spPr/>
      <dgm:t>
        <a:bodyPr/>
        <a:lstStyle/>
        <a:p>
          <a:endParaRPr lang="fr-FR"/>
        </a:p>
      </dgm:t>
    </dgm:pt>
    <dgm:pt modelId="{01029025-9BA8-4794-9A73-F0646CB06566}">
      <dgm:prSet phldrT="[Texte]"/>
      <dgm:spPr/>
      <dgm:t>
        <a:bodyPr/>
        <a:lstStyle/>
        <a:p>
          <a:r>
            <a:rPr lang="fr-FR" dirty="0" smtClean="0"/>
            <a:t>AIS</a:t>
          </a:r>
          <a:endParaRPr lang="fr-FR" dirty="0"/>
        </a:p>
      </dgm:t>
    </dgm:pt>
    <dgm:pt modelId="{A3577B7B-AEC4-461B-8B12-2CE4B871397E}" type="parTrans" cxnId="{A0506E6B-3177-4F75-AEF9-DD4A0C0150FC}">
      <dgm:prSet/>
      <dgm:spPr/>
      <dgm:t>
        <a:bodyPr/>
        <a:lstStyle/>
        <a:p>
          <a:endParaRPr lang="fr-FR"/>
        </a:p>
      </dgm:t>
    </dgm:pt>
    <dgm:pt modelId="{A1EB860F-0DC6-4ABA-96E2-43B3C61114F0}" type="sibTrans" cxnId="{A0506E6B-3177-4F75-AEF9-DD4A0C0150FC}">
      <dgm:prSet/>
      <dgm:spPr/>
      <dgm:t>
        <a:bodyPr/>
        <a:lstStyle/>
        <a:p>
          <a:endParaRPr lang="fr-FR"/>
        </a:p>
      </dgm:t>
    </dgm:pt>
    <dgm:pt modelId="{E58E7BAC-4EA2-41EC-AA47-74869FFC98F4}">
      <dgm:prSet phldrT="[Texte]"/>
      <dgm:spPr/>
      <dgm:t>
        <a:bodyPr/>
        <a:lstStyle/>
        <a:p>
          <a:r>
            <a:rPr lang="fr-FR" dirty="0" err="1" smtClean="0"/>
            <a:t>Anémo</a:t>
          </a:r>
          <a:endParaRPr lang="fr-FR" dirty="0"/>
        </a:p>
      </dgm:t>
    </dgm:pt>
    <dgm:pt modelId="{B840B6A3-5E8C-456A-B84C-C61A7A5F16A7}" type="parTrans" cxnId="{9313BF09-EC04-42EA-9A3E-CA85A879B18B}">
      <dgm:prSet/>
      <dgm:spPr/>
      <dgm:t>
        <a:bodyPr/>
        <a:lstStyle/>
        <a:p>
          <a:endParaRPr lang="fr-FR"/>
        </a:p>
      </dgm:t>
    </dgm:pt>
    <dgm:pt modelId="{13D47B8F-6A14-43EA-88E0-AFEA1B7EEE9F}" type="sibTrans" cxnId="{9313BF09-EC04-42EA-9A3E-CA85A879B18B}">
      <dgm:prSet/>
      <dgm:spPr/>
      <dgm:t>
        <a:bodyPr/>
        <a:lstStyle/>
        <a:p>
          <a:endParaRPr lang="fr-FR"/>
        </a:p>
      </dgm:t>
    </dgm:pt>
    <dgm:pt modelId="{E0F5063D-C9A7-4B3E-9EB2-B5BD57E17E55}">
      <dgm:prSet phldrT="[Texte]"/>
      <dgm:spPr/>
      <dgm:t>
        <a:bodyPr/>
        <a:lstStyle/>
        <a:p>
          <a:r>
            <a:rPr lang="fr-FR" dirty="0" smtClean="0"/>
            <a:t>AIS-</a:t>
          </a:r>
          <a:r>
            <a:rPr lang="fr-FR" dirty="0" err="1" smtClean="0"/>
            <a:t>Speedo</a:t>
          </a:r>
          <a:r>
            <a:rPr lang="fr-FR" dirty="0" smtClean="0"/>
            <a:t>-</a:t>
          </a:r>
          <a:r>
            <a:rPr lang="fr-FR" dirty="0" err="1" smtClean="0"/>
            <a:t>Anémo</a:t>
          </a:r>
          <a:r>
            <a:rPr lang="fr-FR" dirty="0" smtClean="0"/>
            <a:t>.</a:t>
          </a:r>
          <a:endParaRPr lang="fr-FR" dirty="0"/>
        </a:p>
      </dgm:t>
    </dgm:pt>
    <dgm:pt modelId="{3C5416D2-4DA3-48D8-9EFA-FBEEC2FA932D}" type="parTrans" cxnId="{78458EC7-E0FF-4276-B2C4-60188EF7D8D8}">
      <dgm:prSet/>
      <dgm:spPr/>
      <dgm:t>
        <a:bodyPr/>
        <a:lstStyle/>
        <a:p>
          <a:endParaRPr lang="fr-FR"/>
        </a:p>
      </dgm:t>
    </dgm:pt>
    <dgm:pt modelId="{33085FB8-128C-4B59-B015-B3E31B03980A}" type="sibTrans" cxnId="{78458EC7-E0FF-4276-B2C4-60188EF7D8D8}">
      <dgm:prSet/>
      <dgm:spPr/>
      <dgm:t>
        <a:bodyPr/>
        <a:lstStyle/>
        <a:p>
          <a:endParaRPr lang="fr-FR"/>
        </a:p>
      </dgm:t>
    </dgm:pt>
    <dgm:pt modelId="{20A8259C-E38A-4DF1-9541-5CFC720A8FEA}" type="pres">
      <dgm:prSet presAssocID="{F8801B1C-8A09-4C9B-A567-93D2E8BB05C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98AAFF-2FE9-4183-8B06-B3D168D092E7}" type="pres">
      <dgm:prSet presAssocID="{F8801B1C-8A09-4C9B-A567-93D2E8BB05C8}" presName="ellipse" presStyleLbl="trBgShp" presStyleIdx="0" presStyleCnt="1"/>
      <dgm:spPr/>
    </dgm:pt>
    <dgm:pt modelId="{FDFC65B2-EEC6-492C-AA6A-6D7BCEEB0279}" type="pres">
      <dgm:prSet presAssocID="{F8801B1C-8A09-4C9B-A567-93D2E8BB05C8}" presName="arrow1" presStyleLbl="fgShp" presStyleIdx="0" presStyleCnt="1"/>
      <dgm:spPr/>
    </dgm:pt>
    <dgm:pt modelId="{ABCA23AC-6910-4235-BFBF-3CF2994A10E8}" type="pres">
      <dgm:prSet presAssocID="{F8801B1C-8A09-4C9B-A567-93D2E8BB05C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8649EC-F728-485B-BB62-6DAF36DBE398}" type="pres">
      <dgm:prSet presAssocID="{01029025-9BA8-4794-9A73-F0646CB0656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D08D7F-EDCB-4ECC-B57B-B72A8568BD06}" type="pres">
      <dgm:prSet presAssocID="{E58E7BAC-4EA2-41EC-AA47-74869FFC98F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0CEB0-7AA2-4E04-9AC6-E3B6416A8674}" type="pres">
      <dgm:prSet presAssocID="{E0F5063D-C9A7-4B3E-9EB2-B5BD57E17E5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36C54-A5BC-45EA-8164-B0C4CEC279CD}" type="pres">
      <dgm:prSet presAssocID="{F8801B1C-8A09-4C9B-A567-93D2E8BB05C8}" presName="funnel" presStyleLbl="trAlignAcc1" presStyleIdx="0" presStyleCnt="1" custLinFactNeighborX="-266" custLinFactNeighborY="73"/>
      <dgm:spPr/>
    </dgm:pt>
  </dgm:ptLst>
  <dgm:cxnLst>
    <dgm:cxn modelId="{A0506E6B-3177-4F75-AEF9-DD4A0C0150FC}" srcId="{F8801B1C-8A09-4C9B-A567-93D2E8BB05C8}" destId="{01029025-9BA8-4794-9A73-F0646CB06566}" srcOrd="1" destOrd="0" parTransId="{A3577B7B-AEC4-461B-8B12-2CE4B871397E}" sibTransId="{A1EB860F-0DC6-4ABA-96E2-43B3C61114F0}"/>
    <dgm:cxn modelId="{535B0E51-85B8-425E-9B97-B025E1E266E9}" type="presOf" srcId="{E58E7BAC-4EA2-41EC-AA47-74869FFC98F4}" destId="{518649EC-F728-485B-BB62-6DAF36DBE398}" srcOrd="0" destOrd="0" presId="urn:microsoft.com/office/officeart/2005/8/layout/funnel1"/>
    <dgm:cxn modelId="{9313BF09-EC04-42EA-9A3E-CA85A879B18B}" srcId="{F8801B1C-8A09-4C9B-A567-93D2E8BB05C8}" destId="{E58E7BAC-4EA2-41EC-AA47-74869FFC98F4}" srcOrd="2" destOrd="0" parTransId="{B840B6A3-5E8C-456A-B84C-C61A7A5F16A7}" sibTransId="{13D47B8F-6A14-43EA-88E0-AFEA1B7EEE9F}"/>
    <dgm:cxn modelId="{017E82B9-48DA-46BE-AEAD-8ED0C1FFC26A}" type="presOf" srcId="{F8801B1C-8A09-4C9B-A567-93D2E8BB05C8}" destId="{20A8259C-E38A-4DF1-9541-5CFC720A8FEA}" srcOrd="0" destOrd="0" presId="urn:microsoft.com/office/officeart/2005/8/layout/funnel1"/>
    <dgm:cxn modelId="{F19F003C-41F1-47CE-8DD8-3EA730261747}" srcId="{F8801B1C-8A09-4C9B-A567-93D2E8BB05C8}" destId="{6A5B77F8-2E0A-4523-8916-FB2FA39DA13C}" srcOrd="0" destOrd="0" parTransId="{87219261-EEFC-47D4-B602-9929CDCE0060}" sibTransId="{38BDC487-F57E-421D-AB33-213360C75BC1}"/>
    <dgm:cxn modelId="{AD95EBD4-9A12-4022-971C-08699FB4FE87}" type="presOf" srcId="{E0F5063D-C9A7-4B3E-9EB2-B5BD57E17E55}" destId="{ABCA23AC-6910-4235-BFBF-3CF2994A10E8}" srcOrd="0" destOrd="0" presId="urn:microsoft.com/office/officeart/2005/8/layout/funnel1"/>
    <dgm:cxn modelId="{78458EC7-E0FF-4276-B2C4-60188EF7D8D8}" srcId="{F8801B1C-8A09-4C9B-A567-93D2E8BB05C8}" destId="{E0F5063D-C9A7-4B3E-9EB2-B5BD57E17E55}" srcOrd="3" destOrd="0" parTransId="{3C5416D2-4DA3-48D8-9EFA-FBEEC2FA932D}" sibTransId="{33085FB8-128C-4B59-B015-B3E31B03980A}"/>
    <dgm:cxn modelId="{E261ED94-D815-4D0A-97E8-389282DF0F2A}" type="presOf" srcId="{6A5B77F8-2E0A-4523-8916-FB2FA39DA13C}" destId="{5C40CEB0-7AA2-4E04-9AC6-E3B6416A8674}" srcOrd="0" destOrd="0" presId="urn:microsoft.com/office/officeart/2005/8/layout/funnel1"/>
    <dgm:cxn modelId="{4B3CE264-2540-44C2-96DA-692AA797AE64}" type="presOf" srcId="{01029025-9BA8-4794-9A73-F0646CB06566}" destId="{82D08D7F-EDCB-4ECC-B57B-B72A8568BD06}" srcOrd="0" destOrd="0" presId="urn:microsoft.com/office/officeart/2005/8/layout/funnel1"/>
    <dgm:cxn modelId="{61183141-8405-4296-AB48-B0FD6CB99FCB}" type="presParOf" srcId="{20A8259C-E38A-4DF1-9541-5CFC720A8FEA}" destId="{3998AAFF-2FE9-4183-8B06-B3D168D092E7}" srcOrd="0" destOrd="0" presId="urn:microsoft.com/office/officeart/2005/8/layout/funnel1"/>
    <dgm:cxn modelId="{3AB270B6-C9D6-42AF-9401-D8A7F5C2AE2E}" type="presParOf" srcId="{20A8259C-E38A-4DF1-9541-5CFC720A8FEA}" destId="{FDFC65B2-EEC6-492C-AA6A-6D7BCEEB0279}" srcOrd="1" destOrd="0" presId="urn:microsoft.com/office/officeart/2005/8/layout/funnel1"/>
    <dgm:cxn modelId="{6FB72A58-071D-4C1C-A1E7-1952FDFB8972}" type="presParOf" srcId="{20A8259C-E38A-4DF1-9541-5CFC720A8FEA}" destId="{ABCA23AC-6910-4235-BFBF-3CF2994A10E8}" srcOrd="2" destOrd="0" presId="urn:microsoft.com/office/officeart/2005/8/layout/funnel1"/>
    <dgm:cxn modelId="{DA517E28-6EEA-47DC-A1B9-5C40DDD792A3}" type="presParOf" srcId="{20A8259C-E38A-4DF1-9541-5CFC720A8FEA}" destId="{518649EC-F728-485B-BB62-6DAF36DBE398}" srcOrd="3" destOrd="0" presId="urn:microsoft.com/office/officeart/2005/8/layout/funnel1"/>
    <dgm:cxn modelId="{644A679D-A8BB-460B-8EB1-168032FC514C}" type="presParOf" srcId="{20A8259C-E38A-4DF1-9541-5CFC720A8FEA}" destId="{82D08D7F-EDCB-4ECC-B57B-B72A8568BD06}" srcOrd="4" destOrd="0" presId="urn:microsoft.com/office/officeart/2005/8/layout/funnel1"/>
    <dgm:cxn modelId="{CEE4524D-0CA9-46C4-B0F4-6128C14E7D4F}" type="presParOf" srcId="{20A8259C-E38A-4DF1-9541-5CFC720A8FEA}" destId="{5C40CEB0-7AA2-4E04-9AC6-E3B6416A8674}" srcOrd="5" destOrd="0" presId="urn:microsoft.com/office/officeart/2005/8/layout/funnel1"/>
    <dgm:cxn modelId="{5841220A-0C02-4462-898A-4EE041514D3E}" type="presParOf" srcId="{20A8259C-E38A-4DF1-9541-5CFC720A8FEA}" destId="{7A836C54-A5BC-45EA-8164-B0C4CEC279C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AAFF-2FE9-4183-8B06-B3D168D092E7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C65B2-EEC6-492C-AA6A-6D7BCEEB0279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A23AC-6910-4235-BFBF-3CF2994A10E8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AIS-</a:t>
          </a:r>
          <a:r>
            <a:rPr lang="fr-FR" sz="3300" kern="1200" dirty="0" err="1" smtClean="0"/>
            <a:t>Speedo</a:t>
          </a:r>
          <a:r>
            <a:rPr lang="fr-FR" sz="3300" kern="1200" dirty="0" smtClean="0"/>
            <a:t>-</a:t>
          </a:r>
          <a:r>
            <a:rPr lang="fr-FR" sz="3300" kern="1200" dirty="0" err="1" smtClean="0"/>
            <a:t>Anémo</a:t>
          </a:r>
          <a:r>
            <a:rPr lang="fr-FR" sz="3300" kern="1200" dirty="0" smtClean="0"/>
            <a:t>.</a:t>
          </a:r>
          <a:endParaRPr lang="fr-FR" sz="3300" kern="1200" dirty="0"/>
        </a:p>
      </dsp:txBody>
      <dsp:txXfrm>
        <a:off x="2031999" y="4368800"/>
        <a:ext cx="4064000" cy="1016000"/>
      </dsp:txXfrm>
    </dsp:sp>
    <dsp:sp modelId="{518649EC-F728-485B-BB62-6DAF36DBE398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Anémo</a:t>
          </a:r>
          <a:endParaRPr lang="fr-FR" sz="2500" kern="1200" dirty="0"/>
        </a:p>
      </dsp:txBody>
      <dsp:txXfrm>
        <a:off x="3684358" y="2077723"/>
        <a:ext cx="1077630" cy="1077630"/>
      </dsp:txXfrm>
    </dsp:sp>
    <dsp:sp modelId="{82D08D7F-EDCB-4ECC-B57B-B72A8568BD06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AIS</a:t>
          </a:r>
          <a:endParaRPr lang="fr-FR" sz="2500" kern="1200" dirty="0"/>
        </a:p>
      </dsp:txBody>
      <dsp:txXfrm>
        <a:off x="2593851" y="934385"/>
        <a:ext cx="1077630" cy="1077630"/>
      </dsp:txXfrm>
    </dsp:sp>
    <dsp:sp modelId="{5C40CEB0-7AA2-4E04-9AC6-E3B6416A8674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Speedo</a:t>
          </a:r>
          <a:endParaRPr lang="fr-FR" sz="2500" kern="1200" dirty="0"/>
        </a:p>
      </dsp:txBody>
      <dsp:txXfrm>
        <a:off x="4151718" y="565915"/>
        <a:ext cx="1077630" cy="1077630"/>
      </dsp:txXfrm>
    </dsp:sp>
    <dsp:sp modelId="{7A836C54-A5BC-45EA-8164-B0C4CEC279CD}">
      <dsp:nvSpPr>
        <dsp:cNvPr id="0" name=""/>
        <dsp:cNvSpPr/>
      </dsp:nvSpPr>
      <dsp:spPr>
        <a:xfrm>
          <a:off x="1680721" y="36635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Ondes Marines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Outils connectés de navigation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0" y="5284773"/>
            <a:ext cx="6171429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5645" y="0"/>
            <a:ext cx="12327645" cy="6934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56" y="344873"/>
            <a:ext cx="7446780" cy="41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1.68.209.12/bmi/www.eauxturquoises.fr/oturq/2011/AIS/B_anti_collision/rhodes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" y="174288"/>
            <a:ext cx="5705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1.68.209.10/bmi/www.eauxturquoises.fr/oturq/2011/AIS/B_anti_collision/20110606_route%20rhodes-kas%200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" y="3258935"/>
            <a:ext cx="34194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91.68.209.12/bmi/www.eauxturquoises.fr/oturq/2011/AIS/B_anti_collision/20110606_route%20rhodes-kas%2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34" y="2496935"/>
            <a:ext cx="5715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01" y="2324910"/>
            <a:ext cx="4012011" cy="4289371"/>
          </a:xfrm>
          <a:prstGeom prst="rect">
            <a:avLst/>
          </a:prstGeom>
        </p:spPr>
      </p:pic>
      <p:pic>
        <p:nvPicPr>
          <p:cNvPr id="2056" name="Picture 8" descr="http://91.68.209.8/bmi/www.eauxturquoises.fr/oturq/2011/AIS/B_anti_collision/CPA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3" y="9287929"/>
            <a:ext cx="804090" cy="6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7"/>
          <a:srcRect l="22377" t="4311" r="19753" b="38075"/>
          <a:stretch/>
        </p:blipFill>
        <p:spPr bwMode="auto">
          <a:xfrm>
            <a:off x="9622083" y="544748"/>
            <a:ext cx="2364229" cy="1427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8"/>
          <a:srcRect l="24029" t="16069" r="24604" b="33372"/>
          <a:stretch/>
        </p:blipFill>
        <p:spPr bwMode="auto">
          <a:xfrm>
            <a:off x="5359176" y="188910"/>
            <a:ext cx="4295458" cy="2293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27" y="5287760"/>
            <a:ext cx="2072059" cy="13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'image d'orig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01" y="1856215"/>
            <a:ext cx="2871923" cy="33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Résultat de recherche d'images pour &quot;logo qtvl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6" name="Picture 18" descr="Afficher l'image d'orig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17" y="3123034"/>
            <a:ext cx="3125409" cy="1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" y="2210392"/>
            <a:ext cx="2412270" cy="18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" y="5470889"/>
            <a:ext cx="2509804" cy="13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43" y="4255884"/>
            <a:ext cx="3953427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MegaFlex Wifi </a:t>
            </a:r>
            <a:r>
              <a:rPr lang="fr-FR" dirty="0" err="1"/>
              <a:t>N</a:t>
            </a:r>
            <a:r>
              <a:rPr lang="fr-FR" dirty="0" err="1" smtClean="0"/>
              <a:t>ewGen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400" b="1" dirty="0">
                <a:solidFill>
                  <a:srgbClr val="00B050"/>
                </a:solidFill>
              </a:rPr>
              <a:t>Solution</a:t>
            </a:r>
          </a:p>
          <a:p>
            <a:r>
              <a:rPr lang="fr-FR" dirty="0" smtClean="0"/>
              <a:t>Comme </a:t>
            </a:r>
            <a:r>
              <a:rPr lang="fr-FR" dirty="0" err="1" smtClean="0"/>
              <a:t>Megalfex</a:t>
            </a:r>
            <a:r>
              <a:rPr lang="fr-FR" dirty="0" smtClean="0"/>
              <a:t> + sortie NMEA 2000</a:t>
            </a:r>
            <a:endParaRPr lang="fr-FR" dirty="0"/>
          </a:p>
          <a:p>
            <a:r>
              <a:rPr lang="fr-FR" dirty="0"/>
              <a:t>Moins de </a:t>
            </a:r>
            <a:r>
              <a:rPr lang="fr-FR" dirty="0" smtClean="0"/>
              <a:t>350 </a:t>
            </a:r>
            <a:r>
              <a:rPr lang="fr-FR" dirty="0"/>
              <a:t>euros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74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245" y="326489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MegaSecurit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903" y="1079292"/>
            <a:ext cx="11827450" cy="5643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Problème </a:t>
            </a:r>
          </a:p>
          <a:p>
            <a:r>
              <a:rPr lang="fr-FR" sz="2000" dirty="0"/>
              <a:t>Mon bateau hiverne…. Loin de mes yeux…</a:t>
            </a:r>
          </a:p>
          <a:p>
            <a:pPr marL="0" indent="0">
              <a:buNone/>
            </a:pPr>
            <a:r>
              <a:rPr lang="fr-FR" sz="1600" dirty="0"/>
              <a:t> </a:t>
            </a:r>
            <a:r>
              <a:rPr lang="fr-FR" sz="2400" b="1" dirty="0" smtClean="0">
                <a:solidFill>
                  <a:srgbClr val="FFC000"/>
                </a:solidFill>
              </a:rPr>
              <a:t>Besoin</a:t>
            </a:r>
            <a:endParaRPr lang="fr-FR" sz="2400" b="1" dirty="0">
              <a:solidFill>
                <a:srgbClr val="FFC000"/>
              </a:solidFill>
            </a:endParaRPr>
          </a:p>
          <a:p>
            <a:r>
              <a:rPr lang="fr-FR" sz="2000" dirty="0"/>
              <a:t>J’aimerais voir ce qui se passe dans mon bateau et autour pendant ma période d’absence</a:t>
            </a:r>
          </a:p>
          <a:p>
            <a:r>
              <a:rPr lang="fr-FR" sz="2000" dirty="0"/>
              <a:t>J’aimerais connaitre la température à bord, avoir un historique de son évolution (graphiques)</a:t>
            </a:r>
          </a:p>
          <a:p>
            <a:r>
              <a:rPr lang="fr-FR" sz="2000" dirty="0"/>
              <a:t>J’aimerais surveiller la tension de ma (mes) batterie(s) , avoir un historique de son évolution (graphiques</a:t>
            </a:r>
            <a:r>
              <a:rPr lang="fr-FR" sz="2000" dirty="0" smtClean="0"/>
              <a:t>)</a:t>
            </a:r>
            <a:endParaRPr lang="fr-FR" sz="1600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Solution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sz="1800" dirty="0"/>
              <a:t>Appareil </a:t>
            </a:r>
            <a:r>
              <a:rPr lang="fr-FR" sz="1800" dirty="0" smtClean="0"/>
              <a:t>faisant </a:t>
            </a:r>
            <a:r>
              <a:rPr lang="fr-FR" sz="1800" dirty="0"/>
              <a:t>fonction de box internet (pour  webcams + diffusion des données de surveillance),  + votre </a:t>
            </a:r>
            <a:r>
              <a:rPr lang="fr-FR" sz="1800" dirty="0" smtClean="0"/>
              <a:t>PC / tablette </a:t>
            </a:r>
            <a:r>
              <a:rPr lang="fr-FR" sz="1800" dirty="0"/>
              <a:t>/ </a:t>
            </a:r>
            <a:r>
              <a:rPr lang="fr-FR" sz="1800" dirty="0" smtClean="0"/>
              <a:t>smartphone</a:t>
            </a:r>
            <a:endParaRPr lang="fr-FR" sz="1800" dirty="0"/>
          </a:p>
          <a:p>
            <a:r>
              <a:rPr lang="fr-FR" sz="1800" dirty="0"/>
              <a:t>Webcam de surveillance accessible depuis Internet (depuis « partout »…)</a:t>
            </a:r>
          </a:p>
          <a:p>
            <a:r>
              <a:rPr lang="fr-FR" sz="1800" dirty="0"/>
              <a:t>Suivi de paramètres « vitaux comme » : Tension de(s) batterie(s), Température, présence du 220v… (via site internet)</a:t>
            </a:r>
          </a:p>
          <a:p>
            <a:r>
              <a:rPr lang="fr-FR" sz="1800" dirty="0"/>
              <a:t>Graphiques consultable sur un site internet (historique, même si je ne consulte pas en permanence)</a:t>
            </a:r>
          </a:p>
          <a:p>
            <a:r>
              <a:rPr lang="fr-FR" sz="1800" dirty="0"/>
              <a:t>Alimentation en 12V </a:t>
            </a:r>
          </a:p>
          <a:p>
            <a:r>
              <a:rPr lang="fr-FR" sz="1800" dirty="0"/>
              <a:t>Moins de </a:t>
            </a:r>
            <a:r>
              <a:rPr lang="fr-FR" sz="1800" dirty="0" smtClean="0"/>
              <a:t>350 euros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9196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245" y="344774"/>
            <a:ext cx="10515600" cy="980789"/>
          </a:xfrm>
        </p:spPr>
        <p:txBody>
          <a:bodyPr/>
          <a:lstStyle/>
          <a:p>
            <a:r>
              <a:rPr lang="fr-FR" dirty="0" err="1" smtClean="0"/>
              <a:t>Megaflex</a:t>
            </a:r>
            <a:r>
              <a:rPr lang="fr-FR" dirty="0" smtClean="0"/>
              <a:t> Wifi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245" y="1325564"/>
            <a:ext cx="11578107" cy="53972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6000" b="1" dirty="0">
                <a:solidFill>
                  <a:srgbClr val="FF0000"/>
                </a:solidFill>
              </a:rPr>
              <a:t>Problème </a:t>
            </a:r>
          </a:p>
          <a:p>
            <a:r>
              <a:rPr lang="fr-FR" sz="4000" dirty="0" smtClean="0"/>
              <a:t>Comment </a:t>
            </a:r>
            <a:r>
              <a:rPr lang="fr-FR" sz="4000" dirty="0"/>
              <a:t>relier les données des capteurs (</a:t>
            </a:r>
            <a:r>
              <a:rPr lang="fr-FR" sz="4000" dirty="0" err="1"/>
              <a:t>speedo</a:t>
            </a:r>
            <a:r>
              <a:rPr lang="fr-FR" sz="4000" dirty="0"/>
              <a:t>/ GPS/AIS/anémomètre etc…) à mon logiciel sur PC, </a:t>
            </a:r>
            <a:r>
              <a:rPr lang="fr-FR" sz="4000" dirty="0" smtClean="0"/>
              <a:t>MAC, </a:t>
            </a:r>
            <a:r>
              <a:rPr lang="fr-FR" sz="4000" dirty="0" err="1" smtClean="0"/>
              <a:t>Iphone</a:t>
            </a:r>
            <a:r>
              <a:rPr lang="fr-FR" sz="4000" dirty="0" smtClean="0"/>
              <a:t>, Android</a:t>
            </a:r>
            <a:r>
              <a:rPr lang="fr-FR" sz="4000" dirty="0"/>
              <a:t> ?</a:t>
            </a:r>
          </a:p>
          <a:p>
            <a:r>
              <a:rPr lang="fr-FR" sz="4000" dirty="0"/>
              <a:t>Comment partager ces informations entre plusieurs appareils en même temps ?</a:t>
            </a:r>
          </a:p>
          <a:p>
            <a:r>
              <a:rPr lang="fr-FR" sz="4000" dirty="0"/>
              <a:t>Et mon électronique en Seatalk ?</a:t>
            </a:r>
          </a:p>
          <a:p>
            <a:pPr marL="0" indent="0">
              <a:buNone/>
            </a:pPr>
            <a:r>
              <a:rPr lang="fr-FR" sz="4000" dirty="0"/>
              <a:t> </a:t>
            </a:r>
          </a:p>
          <a:p>
            <a:pPr marL="0" indent="0">
              <a:buNone/>
            </a:pPr>
            <a:r>
              <a:rPr lang="fr-FR" sz="6000" b="1" dirty="0">
                <a:solidFill>
                  <a:srgbClr val="FFC000"/>
                </a:solidFill>
              </a:rPr>
              <a:t>Besoin</a:t>
            </a:r>
          </a:p>
          <a:p>
            <a:r>
              <a:rPr lang="fr-FR" sz="4000" dirty="0" smtClean="0"/>
              <a:t>Regrouper </a:t>
            </a:r>
            <a:r>
              <a:rPr lang="fr-FR" sz="4000" dirty="0"/>
              <a:t>les connexions (tous les fils de nos capteurs vers un boitier)</a:t>
            </a:r>
          </a:p>
          <a:p>
            <a:r>
              <a:rPr lang="fr-FR" sz="4000" dirty="0"/>
              <a:t>Faire « une prise multiple »</a:t>
            </a:r>
          </a:p>
          <a:p>
            <a:r>
              <a:rPr lang="fr-FR" sz="4000" dirty="0"/>
              <a:t>Supprimer le câble au PC (mauvais contacts/Oxydation) utiliser une liaison « sans fil »</a:t>
            </a:r>
          </a:p>
          <a:p>
            <a:r>
              <a:rPr lang="fr-FR" sz="4000" dirty="0"/>
              <a:t>Atteindre la tablette, le smartphone…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7000" b="1" dirty="0" smtClean="0">
                <a:solidFill>
                  <a:srgbClr val="00B050"/>
                </a:solidFill>
              </a:rPr>
              <a:t>Solution</a:t>
            </a:r>
            <a:endParaRPr lang="fr-FR" sz="7000" b="1" dirty="0">
              <a:solidFill>
                <a:srgbClr val="00B050"/>
              </a:solidFill>
            </a:endParaRPr>
          </a:p>
          <a:p>
            <a:r>
              <a:rPr lang="fr-FR" sz="4500" dirty="0"/>
              <a:t>Multiplexeur NMEA pour regrouper les sources (nos capteurs) sur un seul canal</a:t>
            </a:r>
          </a:p>
          <a:p>
            <a:r>
              <a:rPr lang="fr-FR" sz="4500" dirty="0"/>
              <a:t>Diffusion en WIFI (standard)  sur tous nos ordinateurs, tablette, smartphone des informations regroupées</a:t>
            </a:r>
          </a:p>
          <a:p>
            <a:r>
              <a:rPr lang="fr-FR" sz="4500" dirty="0"/>
              <a:t>Alimentation en 12V </a:t>
            </a:r>
          </a:p>
          <a:p>
            <a:r>
              <a:rPr lang="fr-FR" sz="4500" dirty="0"/>
              <a:t>Moins de 300 euros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7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245" y="344774"/>
            <a:ext cx="10515600" cy="980789"/>
          </a:xfrm>
        </p:spPr>
        <p:txBody>
          <a:bodyPr/>
          <a:lstStyle/>
          <a:p>
            <a:r>
              <a:rPr lang="fr-FR" dirty="0" smtClean="0"/>
              <a:t>Le principe du « multiplexeur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245" y="1325564"/>
            <a:ext cx="11578107" cy="5397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28066544"/>
              </p:ext>
            </p:extLst>
          </p:nvPr>
        </p:nvGraphicFramePr>
        <p:xfrm>
          <a:off x="194205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86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Éclair 70"/>
          <p:cNvSpPr/>
          <p:nvPr/>
        </p:nvSpPr>
        <p:spPr>
          <a:xfrm rot="3668833" flipH="1" flipV="1">
            <a:off x="8660605" y="529825"/>
            <a:ext cx="1537605" cy="288745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04501"/>
            <a:ext cx="10515600" cy="1325563"/>
          </a:xfrm>
        </p:spPr>
        <p:txBody>
          <a:bodyPr/>
          <a:lstStyle/>
          <a:p>
            <a:r>
              <a:rPr lang="fr-FR" dirty="0" smtClean="0"/>
              <a:t>Schéma de principe</a:t>
            </a:r>
            <a:endParaRPr lang="fr-FR" dirty="0"/>
          </a:p>
        </p:txBody>
      </p:sp>
      <p:cxnSp>
        <p:nvCxnSpPr>
          <p:cNvPr id="14" name="Connecteur en arc 13"/>
          <p:cNvCxnSpPr>
            <a:stCxn id="4" idx="6"/>
            <a:endCxn id="8" idx="1"/>
          </p:cNvCxnSpPr>
          <p:nvPr/>
        </p:nvCxnSpPr>
        <p:spPr>
          <a:xfrm>
            <a:off x="2167762" y="2782512"/>
            <a:ext cx="3336908" cy="1798157"/>
          </a:xfrm>
          <a:prstGeom prst="curvedConnector3">
            <a:avLst/>
          </a:prstGeom>
          <a:ln w="5715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stCxn id="5" idx="6"/>
            <a:endCxn id="8" idx="1"/>
          </p:cNvCxnSpPr>
          <p:nvPr/>
        </p:nvCxnSpPr>
        <p:spPr>
          <a:xfrm flipV="1">
            <a:off x="2476699" y="4580669"/>
            <a:ext cx="3027971" cy="617715"/>
          </a:xfrm>
          <a:prstGeom prst="curvedConnector3">
            <a:avLst/>
          </a:prstGeom>
          <a:ln w="5715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6" idx="6"/>
            <a:endCxn id="8" idx="2"/>
          </p:cNvCxnSpPr>
          <p:nvPr/>
        </p:nvCxnSpPr>
        <p:spPr>
          <a:xfrm flipV="1">
            <a:off x="4627746" y="4833291"/>
            <a:ext cx="2053652" cy="1201713"/>
          </a:xfrm>
          <a:prstGeom prst="curvedConnector2">
            <a:avLst/>
          </a:prstGeom>
          <a:ln w="5715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7" idx="2"/>
            <a:endCxn id="8" idx="2"/>
          </p:cNvCxnSpPr>
          <p:nvPr/>
        </p:nvCxnSpPr>
        <p:spPr>
          <a:xfrm rot="10800000">
            <a:off x="6681398" y="4833291"/>
            <a:ext cx="2174506" cy="1043266"/>
          </a:xfrm>
          <a:prstGeom prst="curvedConnector2">
            <a:avLst/>
          </a:prstGeom>
          <a:ln w="5715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92191" y="2510589"/>
            <a:ext cx="854439" cy="1725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010110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187415" y="2183313"/>
            <a:ext cx="146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Trame NMEA</a:t>
            </a:r>
            <a:endParaRPr lang="fr-FR" dirty="0"/>
          </a:p>
        </p:txBody>
      </p:sp>
      <p:grpSp>
        <p:nvGrpSpPr>
          <p:cNvPr id="101" name="Groupe 100"/>
          <p:cNvGrpSpPr/>
          <p:nvPr/>
        </p:nvGrpSpPr>
        <p:grpSpPr>
          <a:xfrm>
            <a:off x="6691887" y="5421594"/>
            <a:ext cx="2242665" cy="494162"/>
            <a:chOff x="1649309" y="4655858"/>
            <a:chExt cx="2242665" cy="494162"/>
          </a:xfrm>
        </p:grpSpPr>
        <p:sp>
          <p:nvSpPr>
            <p:cNvPr id="33" name="Rectangle 32"/>
            <p:cNvSpPr/>
            <p:nvPr/>
          </p:nvSpPr>
          <p:spPr>
            <a:xfrm>
              <a:off x="2258085" y="4977505"/>
              <a:ext cx="854439" cy="17251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00011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649309" y="4655858"/>
              <a:ext cx="224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Trame NMEA/Seatalk</a:t>
              </a:r>
              <a:endParaRPr lang="fr-FR" dirty="0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2333260" y="4523947"/>
            <a:ext cx="1463606" cy="464260"/>
            <a:chOff x="2265197" y="2281661"/>
            <a:chExt cx="1463606" cy="464260"/>
          </a:xfrm>
        </p:grpSpPr>
        <p:sp>
          <p:nvSpPr>
            <p:cNvPr id="29" name="Rectangle 28"/>
            <p:cNvSpPr/>
            <p:nvPr/>
          </p:nvSpPr>
          <p:spPr>
            <a:xfrm>
              <a:off x="2521063" y="2573406"/>
              <a:ext cx="854439" cy="1725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111000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265197" y="2281661"/>
              <a:ext cx="1463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Trame NMEA</a:t>
              </a:r>
              <a:endParaRPr lang="fr-FR" dirty="0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4364327" y="5179868"/>
            <a:ext cx="1463606" cy="488807"/>
            <a:chOff x="2021606" y="3271865"/>
            <a:chExt cx="1463606" cy="488807"/>
          </a:xfrm>
        </p:grpSpPr>
        <p:sp>
          <p:nvSpPr>
            <p:cNvPr id="32" name="ZoneTexte 31"/>
            <p:cNvSpPr txBox="1"/>
            <p:nvPr/>
          </p:nvSpPr>
          <p:spPr>
            <a:xfrm>
              <a:off x="2021606" y="3271865"/>
              <a:ext cx="1463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Trame NMEA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34716" y="3588157"/>
              <a:ext cx="854439" cy="1725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011101</a:t>
              </a:r>
              <a:endParaRPr lang="fr-FR" dirty="0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8137210" y="4342869"/>
            <a:ext cx="3562757" cy="530105"/>
            <a:chOff x="5703759" y="5591806"/>
            <a:chExt cx="3562757" cy="530105"/>
          </a:xfrm>
        </p:grpSpPr>
        <p:sp>
          <p:nvSpPr>
            <p:cNvPr id="52" name="ZoneTexte 51"/>
            <p:cNvSpPr txBox="1"/>
            <p:nvPr/>
          </p:nvSpPr>
          <p:spPr>
            <a:xfrm>
              <a:off x="6130978" y="5591806"/>
              <a:ext cx="3135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Trames NMEA « Multiplexées »</a:t>
              </a:r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12637" y="5946482"/>
              <a:ext cx="854439" cy="1725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011101</a:t>
              </a:r>
              <a:endParaRPr lang="fr-F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03759" y="5949396"/>
              <a:ext cx="854439" cy="17251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010110</a:t>
              </a:r>
              <a:endParaRPr lang="fr-FR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8198" y="5946482"/>
              <a:ext cx="854439" cy="1725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111000</a:t>
              </a: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59582" y="5946481"/>
              <a:ext cx="854439" cy="17251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00011</a:t>
              </a:r>
              <a:endParaRPr lang="fr-FR" dirty="0"/>
            </a:p>
          </p:txBody>
        </p:sp>
      </p:grpSp>
      <p:sp>
        <p:nvSpPr>
          <p:cNvPr id="69" name="AutoShape 4" descr="data:image/jpeg;base64,/9j/4AAQSkZJRgABAQAAAQABAAD/2wCEAAkGBxISEhUSExIRFhUQFRUVERgXFRgYFhgXFRcYFyAWGBgYHjQgGBolGxUWJjEhJSo3Li4uFyAzODMsOSgtLisBCgoKDg0OGxAQGzclHyUrKzUvLTgtLi0tNTUtLS0tNzc3LS0tNy8rNS0tLS0tLS0tLS0tLy0tLS0vLTUtLTUtLf/AABEIAGYAZgMBIgACEQEDEQH/xAAcAAACAgMBAQAAAAAAAAAAAAAABgQFAQMHAgj/xABHEAABAwICBQYICwUJAAAAAAABAAIDBBEFIQYHEjFBNFFxdIGzEyJTYZGSodEIFzIzQlSCk7HB0xQjUmJyFUNjg6Ky4fDx/8QAGQEAAwEBAQAAAAAAAAAAAAAAAAMEAgUB/8QAIhEAAwACAgICAwEAAAAAAAAAAAECAxEEIRIxQWETMlEi/9oADAMBAAIRAxEAPwB40fwCiNFTONJTFzoIi4mJhJJY03JtvWqrwKj3Clpvume5b8AmvR0wH1eH/Y1WtDQEnadu/FRPyuvopiUu2RKPRWiEbQaSmJtneJnHsXp+jVCM/wBkprDM/ume5Xj1U45Pss2eL8uwLOW9Jsz+zFaqwakc4kUtOBwHg27vQo5wOl+rQfdt9ynuctTnLnedP5HaRBdgtL9Xg+7b7lrdg1L9Xg+7b7lOc5ayV6qr+nmkQnYPTfV4Pu2+5eWYJTuIAp4bn/Db7lLc5XOCU1gXnfuVHHx1ltTsXkpROymrNG6aNucEBNr/ADbd/oVWcJp/IQ/dt9yY8flzI6B6M/xW3BMNtaR4z+gObznzp7wvJmcY/SFK1MeVCVp3o/DDRxu8DEHumbezALDYednLoCFfa1YXGjjdbL9oaL/5ciF0/CY/yvgQm67Y96I0bBRUp2Rc08Jzz/u2q3eq/RTkNJ1aHu2qwep8g/bfs0PSrjdRtSkcG+KE0Tv2QXHc0EnsCRJZSSSd5Nz2rncl9JDoBzlrc5eXOWtzlKkMMucrTCGNdv4D2qqjiLujnV9htHsZnLmH5lW8LG6yrraJ+RSU6JJpWfwhbWMAFgLBZWyGFzzZouu+ome0tHP230QW0Q2to553Asruiw0nxn5DgOJ6eZS6LDwzM5u9g6FOU+5jqEPUN90c910NtQxAcKhvdyrC9a6uRRdZb3cqEsYNGinIaXq0PdtU96gaKchperQ921T3pNmkVeOybML/ADi3pKSHOThpP8w7pb+KSXOXNz/sUR6N8cRduVjT4TxPt9y24KGkX4gCytWNuQBvJsO1X8ThRUK7JM2ek/FEeCla3cM+cqVHE525pPYr+mpGsFrC/E8VICvVzC1KF/jb7bKimwo73m3mG/0q0iiDRZosF7Ql1br2bmUvQIQhZNHPtdXIoust7uVZWNdXIoust7uVZQAzaK8hperQ921T3qBopyGl6tD3bVPekWbRW400GCS+7YJ7RmPbZc7c5NOl2KgDwDTcn5zzD+HpSkLk2AuVz8r3Q6fRPwiqc2TLcd4TvhDdp4PAC6UsKw89p+UeYcyd8CisHHoaP++hdHhec4636+CXNp2tFqhCwSnHplC5dprrhhp3mmoWCqqL7IIuYg7dbxc5Dfg30qupME0mrh4SesbRteMowAHAedrBl2uvzoA7EhfPWlrNIMF2JjXPlhc622DtNDt4a9jxlfO3QumaqtPP7Vgd4RrW1EBAmDfkuB3PaDmAbHLnCAI+urkUXWW93KsrGurkUXWW93KsoAZdFeQ0vVoe7aqHHtJnbRig4EtLuJO7xfer7RTkNJ1eHu2rntONiYtdvaXN7RkouTTWkhsG+DDXOPjEknfbM9pVxSYUG78ujf6VPpowGi3EAlXOD04N3kXsbD3qrHwoifK+yes1U9IrqakJ8VrT+XaUxUsIY0N5t/StqE6r2tL0ExrsFwnXZrIcXvw6kfZrfFqpG7yeMTTzDiezgV0rWfpN/Z+HyzNNpXjwcG75b8toA79kXPYuB6odGjiGItMl3RU58POTntEG7WknftO3+YFYNnVdS+r1tJC2sqGA1MwvGCPmmEZDP6Z3k8L2511NCEAc41+1DW4S5pteSWIM57h20bdgPpSH8G2N37XUuHyRC0O6S/L8HLR8ITSUTVbKNhuykF5LcZXi9vstt2uI4J/1C6Ommw/w7xZ9a7wgvvEYyZ6c3dDggCVrq5FF1lvdyrKxrq5FF1lvdyrKAGTRXkNL1aHu2pH0xg8FVOIy27PHSf8AkJ40V5DS9Wh7tqWNZEfjQu5w9p7C0/mVHyFtDYJeDVYkjB4jIppwY/u+hx/Jc60TnsXN4XHt/wDE/YJJ8pvQR+HuVmDJ+TB9omqfHIWyEIQMODfCUxBxlpKe52WsfK4cCXO2AewNd6yYvg64YGUEs5HjVE7gD/JG0Af6i/2Lzr80PlqooquBhe+lDmytaLuMZz2gOOyQchwceZKeqLWbBh8DqOrbIGiRz43tbtbO1a7HN37wTfzlAH0KlnWDpbHhlI+ZxBkcC2nZxc87vsjefMEp4truoQ3ZpYp6iV2TG7BY0nz3z9ASrQaDYpjlSKvEi6CH6DSLO2N+xHGfkD+Z2Z86AFXVvojNjFaZptowsf4SqkP03E7Xgx/M7jbcOy/1JFGGgNaAA0AADcAMrKHgmEQUkLKenjDI4xZoHtJO8uPElTkAc+11cii6y3u5VlY11cii6y3u5VlAFPgOtOkjpYIzDUkxwxsJDWWu1gGXj7slVaY6xKWobGGxVALC6+0GcQOZ3mQhIqVXs2nop8G03gjeSWTcNwbwP9SbaLWjSMeD4KptuPis4/bWUJuBKE0hd9tMtvjcovI1fqx/qI+Nyi8jV+rH+ohC0eh8blF5Gr9WP9RVFfppgk7tubDTI7nfTwOPpLkIQBuw7T/CKf5ihfF/RBC38Hqx+Nyi8jV+rH+ohCAD43KLyNX6sf6iPjcovI1fqx/qIQgBQ1maw6arpmRxx1ALZmvO01gFgx44POfjBZQhAH//2Q=="/>
          <p:cNvSpPr>
            <a:spLocks noChangeAspect="1" noChangeArrowheads="1"/>
          </p:cNvSpPr>
          <p:nvPr/>
        </p:nvSpPr>
        <p:spPr bwMode="auto">
          <a:xfrm>
            <a:off x="4716472" y="15972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7" name="Groupe 106"/>
          <p:cNvGrpSpPr/>
          <p:nvPr/>
        </p:nvGrpSpPr>
        <p:grpSpPr>
          <a:xfrm>
            <a:off x="5504670" y="3089526"/>
            <a:ext cx="3351234" cy="1743765"/>
            <a:chOff x="4616970" y="1589497"/>
            <a:chExt cx="3351234" cy="1743765"/>
          </a:xfrm>
        </p:grpSpPr>
        <p:grpSp>
          <p:nvGrpSpPr>
            <p:cNvPr id="105" name="Groupe 104"/>
            <p:cNvGrpSpPr/>
            <p:nvPr/>
          </p:nvGrpSpPr>
          <p:grpSpPr>
            <a:xfrm>
              <a:off x="4616970" y="2131549"/>
              <a:ext cx="3222887" cy="1201713"/>
              <a:chOff x="4616970" y="2131549"/>
              <a:chExt cx="3222887" cy="120171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616970" y="2828018"/>
                <a:ext cx="2353456" cy="505244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rgbClr val="FF0000"/>
                    </a:solidFill>
                  </a:rPr>
                  <a:t>MegaFlex Wifi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Connecteur droit 35"/>
              <p:cNvCxnSpPr>
                <a:stCxn id="8" idx="3"/>
              </p:cNvCxnSpPr>
              <p:nvPr/>
            </p:nvCxnSpPr>
            <p:spPr>
              <a:xfrm>
                <a:off x="6970426" y="3080640"/>
                <a:ext cx="62958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V="1">
                <a:off x="7600013" y="2131550"/>
                <a:ext cx="0" cy="94909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H="1" flipV="1">
                <a:off x="7360170" y="2165856"/>
                <a:ext cx="239844" cy="2775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flipV="1">
                <a:off x="7600013" y="2131549"/>
                <a:ext cx="239844" cy="3118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ZoneTexte 73"/>
            <p:cNvSpPr txBox="1"/>
            <p:nvPr/>
          </p:nvSpPr>
          <p:spPr>
            <a:xfrm>
              <a:off x="7172793" y="1589497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WIFI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303125" y="4693140"/>
            <a:ext cx="2173574" cy="1177680"/>
            <a:chOff x="23428" y="3367604"/>
            <a:chExt cx="2173574" cy="1177680"/>
          </a:xfrm>
        </p:grpSpPr>
        <p:sp>
          <p:nvSpPr>
            <p:cNvPr id="5" name="Ellipse 4"/>
            <p:cNvSpPr/>
            <p:nvPr/>
          </p:nvSpPr>
          <p:spPr>
            <a:xfrm>
              <a:off x="23428" y="3367604"/>
              <a:ext cx="2173574" cy="1010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AIS-GPS</a:t>
              </a:r>
              <a:endPara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593" y="4070557"/>
              <a:ext cx="749569" cy="474727"/>
            </a:xfrm>
            <a:prstGeom prst="rect">
              <a:avLst/>
            </a:prstGeom>
          </p:spPr>
        </p:pic>
      </p:grpSp>
      <p:grpSp>
        <p:nvGrpSpPr>
          <p:cNvPr id="113" name="Groupe 112"/>
          <p:cNvGrpSpPr/>
          <p:nvPr/>
        </p:nvGrpSpPr>
        <p:grpSpPr>
          <a:xfrm>
            <a:off x="2574094" y="5529760"/>
            <a:ext cx="2053652" cy="1050564"/>
            <a:chOff x="290434" y="3544979"/>
            <a:chExt cx="2053652" cy="1050564"/>
          </a:xfrm>
        </p:grpSpPr>
        <p:sp>
          <p:nvSpPr>
            <p:cNvPr id="6" name="Ellipse 5"/>
            <p:cNvSpPr/>
            <p:nvPr/>
          </p:nvSpPr>
          <p:spPr>
            <a:xfrm>
              <a:off x="290434" y="3544979"/>
              <a:ext cx="2053652" cy="1010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Anémo</a:t>
              </a:r>
              <a:endPara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155" y="4236644"/>
              <a:ext cx="578869" cy="358899"/>
            </a:xfrm>
            <a:prstGeom prst="rect">
              <a:avLst/>
            </a:prstGeom>
          </p:spPr>
        </p:pic>
      </p:grpSp>
      <p:grpSp>
        <p:nvGrpSpPr>
          <p:cNvPr id="117" name="Groupe 116"/>
          <p:cNvGrpSpPr/>
          <p:nvPr/>
        </p:nvGrpSpPr>
        <p:grpSpPr>
          <a:xfrm>
            <a:off x="114110" y="2277268"/>
            <a:ext cx="2053652" cy="1192118"/>
            <a:chOff x="292215" y="1121061"/>
            <a:chExt cx="2053652" cy="1192118"/>
          </a:xfrm>
        </p:grpSpPr>
        <p:sp>
          <p:nvSpPr>
            <p:cNvPr id="4" name="Ellipse 3"/>
            <p:cNvSpPr/>
            <p:nvPr/>
          </p:nvSpPr>
          <p:spPr>
            <a:xfrm>
              <a:off x="292215" y="1121061"/>
              <a:ext cx="2053652" cy="1010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Speedo</a:t>
              </a:r>
              <a:endPara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012" y="1783121"/>
              <a:ext cx="530058" cy="530058"/>
            </a:xfrm>
            <a:prstGeom prst="rect">
              <a:avLst/>
            </a:prstGeom>
          </p:spPr>
        </p:pic>
      </p:grpSp>
      <p:grpSp>
        <p:nvGrpSpPr>
          <p:cNvPr id="109" name="Groupe 108"/>
          <p:cNvGrpSpPr/>
          <p:nvPr/>
        </p:nvGrpSpPr>
        <p:grpSpPr>
          <a:xfrm>
            <a:off x="8855904" y="5371313"/>
            <a:ext cx="2053652" cy="1425042"/>
            <a:chOff x="299803" y="5115940"/>
            <a:chExt cx="2053652" cy="1425042"/>
          </a:xfrm>
        </p:grpSpPr>
        <p:sp>
          <p:nvSpPr>
            <p:cNvPr id="7" name="Ellipse 6"/>
            <p:cNvSpPr/>
            <p:nvPr/>
          </p:nvSpPr>
          <p:spPr>
            <a:xfrm>
              <a:off x="299803" y="5115940"/>
              <a:ext cx="2053652" cy="1010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Autre…</a:t>
              </a:r>
              <a:endPara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100" y="5670417"/>
              <a:ext cx="1808097" cy="870565"/>
            </a:xfrm>
            <a:prstGeom prst="rect">
              <a:avLst/>
            </a:prstGeom>
          </p:spPr>
        </p:pic>
      </p:grpSp>
      <p:sp>
        <p:nvSpPr>
          <p:cNvPr id="84" name="Ellipse 83"/>
          <p:cNvSpPr/>
          <p:nvPr/>
        </p:nvSpPr>
        <p:spPr>
          <a:xfrm>
            <a:off x="3826497" y="1859141"/>
            <a:ext cx="2053652" cy="10104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Pilote auto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741" y="2458490"/>
            <a:ext cx="1364213" cy="1021843"/>
          </a:xfrm>
          <a:prstGeom prst="rect">
            <a:avLst/>
          </a:prstGeom>
        </p:spPr>
      </p:pic>
      <p:cxnSp>
        <p:nvCxnSpPr>
          <p:cNvPr id="86" name="Connecteur en arc 85"/>
          <p:cNvCxnSpPr>
            <a:stCxn id="3" idx="0"/>
            <a:endCxn id="84" idx="4"/>
          </p:cNvCxnSpPr>
          <p:nvPr/>
        </p:nvCxnSpPr>
        <p:spPr>
          <a:xfrm rot="16200000" flipV="1">
            <a:off x="5318845" y="2404107"/>
            <a:ext cx="889819" cy="182086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rc 96"/>
          <p:cNvCxnSpPr>
            <a:stCxn id="3" idx="0"/>
            <a:endCxn id="96" idx="4"/>
          </p:cNvCxnSpPr>
          <p:nvPr/>
        </p:nvCxnSpPr>
        <p:spPr>
          <a:xfrm rot="16200000" flipV="1">
            <a:off x="5695005" y="2780266"/>
            <a:ext cx="1781375" cy="17698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>
            <a:off x="5470372" y="967585"/>
            <a:ext cx="2053652" cy="10104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NMEA 2000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324" y="1378652"/>
            <a:ext cx="1136191" cy="11361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44" y="3759447"/>
            <a:ext cx="2367882" cy="4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181196" y="2956044"/>
            <a:ext cx="2661678" cy="2014864"/>
            <a:chOff x="8976232" y="4312440"/>
            <a:chExt cx="2661678" cy="201486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8890" y="4895338"/>
              <a:ext cx="1480435" cy="137643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831699" y="4940617"/>
              <a:ext cx="791008" cy="85853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4475" y="5910688"/>
              <a:ext cx="696588" cy="41661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67232" y="4428750"/>
              <a:ext cx="366613" cy="366613"/>
            </a:xfrm>
            <a:prstGeom prst="rect">
              <a:avLst/>
            </a:prstGeom>
          </p:spPr>
        </p:pic>
        <p:pic>
          <p:nvPicPr>
            <p:cNvPr id="9" name="Picture 6" descr="Afficher l'image d'orig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496" y="4312440"/>
              <a:ext cx="821414" cy="47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91.68.209.8/bmi/opencpn.shoreline.fr/1_Commencer/C_01_Installer_OpenCPN/Install_Android_V1.0/Applications_OpenCPN_pour_Android_sur_Google_Play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33" t="47137" r="8826"/>
            <a:stretch/>
          </p:blipFill>
          <p:spPr bwMode="auto">
            <a:xfrm>
              <a:off x="8976232" y="4437532"/>
              <a:ext cx="622943" cy="99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6428196" y="3138154"/>
            <a:ext cx="1024202" cy="1420544"/>
            <a:chOff x="5106777" y="4423885"/>
            <a:chExt cx="1024202" cy="1420544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501392" y="5844429"/>
              <a:ext cx="6295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5504483" y="4895339"/>
              <a:ext cx="0" cy="9490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5264640" y="4929645"/>
              <a:ext cx="239844" cy="2775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504483" y="4895338"/>
              <a:ext cx="239844" cy="3118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5106777" y="4423885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WIFI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Éclair 16"/>
          <p:cNvSpPr/>
          <p:nvPr/>
        </p:nvSpPr>
        <p:spPr>
          <a:xfrm rot="3668833" flipV="1">
            <a:off x="1882567" y="1144521"/>
            <a:ext cx="3611900" cy="335002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87724" y="2173202"/>
            <a:ext cx="316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PC / Tablette / smartphone</a:t>
            </a:r>
          </a:p>
          <a:p>
            <a:pPr algn="ctr"/>
            <a:r>
              <a:rPr lang="fr-FR" dirty="0" smtClean="0"/>
              <a:t>Windows / Linux / Android / IOS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90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" y="194872"/>
            <a:ext cx="11572406" cy="65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4778" y="1621179"/>
            <a:ext cx="3556139" cy="20003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07" y="843273"/>
            <a:ext cx="6355829" cy="35751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4796853"/>
            <a:ext cx="8632001" cy="18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723156"/>
            <a:ext cx="10058400" cy="56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0" y="648304"/>
            <a:ext cx="10058400" cy="56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40485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eur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534</TotalTime>
  <Words>113</Words>
  <Application>Microsoft Office PowerPoint</Application>
  <PresentationFormat>Grand écran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Corbel</vt:lpstr>
      <vt:lpstr>Profondeur</vt:lpstr>
      <vt:lpstr>Ondes Marines</vt:lpstr>
      <vt:lpstr>Megaflex Wifi</vt:lpstr>
      <vt:lpstr>Le principe du « multiplexeur »</vt:lpstr>
      <vt:lpstr>Schéma de principe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MegaFlex Wifi NewGen</vt:lpstr>
      <vt:lpstr>MegaSecurit</vt:lpstr>
    </vt:vector>
  </TitlesOfParts>
  <Company>ACCOR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Ondes Marines</dc:title>
  <dc:creator>FERET Philippe</dc:creator>
  <cp:lastModifiedBy>FERET Philippe</cp:lastModifiedBy>
  <cp:revision>31</cp:revision>
  <dcterms:created xsi:type="dcterms:W3CDTF">2016-11-16T17:25:55Z</dcterms:created>
  <dcterms:modified xsi:type="dcterms:W3CDTF">2016-11-23T16:44:22Z</dcterms:modified>
</cp:coreProperties>
</file>